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0T18:19:26.43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2018 23,'324'0,"-394"0,-184-4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0T18:19:26.43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3141 11,'10'3,"0"0,0 0,0 1,-1 0,1 1,-1 0,0 0,-1 1,2 1,28 17,-35-23,0 1,0-1,0 1,-1 0,1 0,-1 0,1 0,-1 0,0 0,0 1,0-1,0 1,0 0,-1-1,1 1,-1 0,0 0,0 0,0 0,0 0,0 0,-1 0,1 1,-1-1,0 0,0 0,0 1,-1 0,0 0,0 0,0 0,-1 0,1 0,-1 0,0-1,0 1,0 0,-1-1,0 0,1 1,-1-1,0 0,0 0,-1-1,1 1,0-1,-1 0,-2 2,-14 5,0 1,0-2,-1-1,-14 3,26-8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F306-3205-4A30-AD5C-3E13D38413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C406D-A37E-42F8-BC1D-285266327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EE58ED-5A01-4A1B-95C6-18B49EB0EF8B}"/>
              </a:ext>
            </a:extLst>
          </p:cNvPr>
          <p:cNvSpPr>
            <a:spLocks noGrp="1"/>
          </p:cNvSpPr>
          <p:nvPr>
            <p:ph type="dt" sz="half" idx="10"/>
          </p:nvPr>
        </p:nvSpPr>
        <p:spPr/>
        <p:txBody>
          <a:bodyPr/>
          <a:lstStyle/>
          <a:p>
            <a:fld id="{73C6AEAD-05B8-4568-9A31-6D455594E034}" type="datetimeFigureOut">
              <a:rPr lang="en-US" smtClean="0"/>
              <a:t>4/27/2020</a:t>
            </a:fld>
            <a:endParaRPr lang="en-US"/>
          </a:p>
        </p:txBody>
      </p:sp>
      <p:sp>
        <p:nvSpPr>
          <p:cNvPr id="5" name="Footer Placeholder 4">
            <a:extLst>
              <a:ext uri="{FF2B5EF4-FFF2-40B4-BE49-F238E27FC236}">
                <a16:creationId xmlns:a16="http://schemas.microsoft.com/office/drawing/2014/main" id="{FDF68AF7-34FB-498B-B777-4A72E77B1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F7E9B-6C55-4038-AA18-CA7348D40F9F}"/>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305661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B9F4-C055-4A2F-BD12-3887ED9276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5BE-FC98-4623-ABC1-506C77F755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0C8E5-0890-4371-9626-BE83868EC65E}"/>
              </a:ext>
            </a:extLst>
          </p:cNvPr>
          <p:cNvSpPr>
            <a:spLocks noGrp="1"/>
          </p:cNvSpPr>
          <p:nvPr>
            <p:ph type="dt" sz="half" idx="10"/>
          </p:nvPr>
        </p:nvSpPr>
        <p:spPr/>
        <p:txBody>
          <a:bodyPr/>
          <a:lstStyle/>
          <a:p>
            <a:fld id="{73C6AEAD-05B8-4568-9A31-6D455594E034}" type="datetimeFigureOut">
              <a:rPr lang="en-US" smtClean="0"/>
              <a:t>4/27/2020</a:t>
            </a:fld>
            <a:endParaRPr lang="en-US"/>
          </a:p>
        </p:txBody>
      </p:sp>
      <p:sp>
        <p:nvSpPr>
          <p:cNvPr id="5" name="Footer Placeholder 4">
            <a:extLst>
              <a:ext uri="{FF2B5EF4-FFF2-40B4-BE49-F238E27FC236}">
                <a16:creationId xmlns:a16="http://schemas.microsoft.com/office/drawing/2014/main" id="{7C560CEE-E9AF-42A3-A9DF-E306744E1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CF487-B4C0-409E-AAFC-B227F981115C}"/>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315121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BC60A5-D98F-45BB-BEAA-266611BA0C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7EA088-111B-45EF-851F-07ECD5D2B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1BA17-913C-4AF8-B928-55ADF9E9A0DE}"/>
              </a:ext>
            </a:extLst>
          </p:cNvPr>
          <p:cNvSpPr>
            <a:spLocks noGrp="1"/>
          </p:cNvSpPr>
          <p:nvPr>
            <p:ph type="dt" sz="half" idx="10"/>
          </p:nvPr>
        </p:nvSpPr>
        <p:spPr/>
        <p:txBody>
          <a:bodyPr/>
          <a:lstStyle/>
          <a:p>
            <a:fld id="{73C6AEAD-05B8-4568-9A31-6D455594E034}" type="datetimeFigureOut">
              <a:rPr lang="en-US" smtClean="0"/>
              <a:t>4/27/2020</a:t>
            </a:fld>
            <a:endParaRPr lang="en-US"/>
          </a:p>
        </p:txBody>
      </p:sp>
      <p:sp>
        <p:nvSpPr>
          <p:cNvPr id="5" name="Footer Placeholder 4">
            <a:extLst>
              <a:ext uri="{FF2B5EF4-FFF2-40B4-BE49-F238E27FC236}">
                <a16:creationId xmlns:a16="http://schemas.microsoft.com/office/drawing/2014/main" id="{A2742465-A5C9-4513-9063-DAC6B691D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11E4A-CBCE-4A19-9E96-01A50E8E52CB}"/>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329381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3B2B-5691-4CE2-BA8A-C2AC47359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9779DD-12BE-40F1-86D2-E6C87CC01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F4BBF-C4C3-46C6-845F-10A29F84C55D}"/>
              </a:ext>
            </a:extLst>
          </p:cNvPr>
          <p:cNvSpPr>
            <a:spLocks noGrp="1"/>
          </p:cNvSpPr>
          <p:nvPr>
            <p:ph type="dt" sz="half" idx="10"/>
          </p:nvPr>
        </p:nvSpPr>
        <p:spPr/>
        <p:txBody>
          <a:bodyPr/>
          <a:lstStyle/>
          <a:p>
            <a:fld id="{73C6AEAD-05B8-4568-9A31-6D455594E034}" type="datetimeFigureOut">
              <a:rPr lang="en-US" smtClean="0"/>
              <a:t>4/27/2020</a:t>
            </a:fld>
            <a:endParaRPr lang="en-US"/>
          </a:p>
        </p:txBody>
      </p:sp>
      <p:sp>
        <p:nvSpPr>
          <p:cNvPr id="5" name="Footer Placeholder 4">
            <a:extLst>
              <a:ext uri="{FF2B5EF4-FFF2-40B4-BE49-F238E27FC236}">
                <a16:creationId xmlns:a16="http://schemas.microsoft.com/office/drawing/2014/main" id="{7B09CDA9-BC18-41E8-824C-7ECB644F1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F4956-9F2D-47E5-BD43-A3E812E8C16A}"/>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254845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F2A6-DD83-446D-9C84-E6A21AD400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223A00-EE22-4D06-A1E5-E9A0FF18D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686CFA-603B-49B1-9048-5201B62AD498}"/>
              </a:ext>
            </a:extLst>
          </p:cNvPr>
          <p:cNvSpPr>
            <a:spLocks noGrp="1"/>
          </p:cNvSpPr>
          <p:nvPr>
            <p:ph type="dt" sz="half" idx="10"/>
          </p:nvPr>
        </p:nvSpPr>
        <p:spPr/>
        <p:txBody>
          <a:bodyPr/>
          <a:lstStyle/>
          <a:p>
            <a:fld id="{73C6AEAD-05B8-4568-9A31-6D455594E034}" type="datetimeFigureOut">
              <a:rPr lang="en-US" smtClean="0"/>
              <a:t>4/27/2020</a:t>
            </a:fld>
            <a:endParaRPr lang="en-US"/>
          </a:p>
        </p:txBody>
      </p:sp>
      <p:sp>
        <p:nvSpPr>
          <p:cNvPr id="5" name="Footer Placeholder 4">
            <a:extLst>
              <a:ext uri="{FF2B5EF4-FFF2-40B4-BE49-F238E27FC236}">
                <a16:creationId xmlns:a16="http://schemas.microsoft.com/office/drawing/2014/main" id="{DD338E3D-4D29-4734-B36B-990D052E3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8E6AA-C5F4-48DC-A1EA-43ECA038D1D5}"/>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132572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C05B-F195-4C72-9FCD-48586FA75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BD957-3D2A-4019-98DA-D2E745509B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5CF136-8365-4FCB-A8B1-7D8C1C9D7E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6E0D97-3B5D-4507-839B-63EB5416F9DA}"/>
              </a:ext>
            </a:extLst>
          </p:cNvPr>
          <p:cNvSpPr>
            <a:spLocks noGrp="1"/>
          </p:cNvSpPr>
          <p:nvPr>
            <p:ph type="dt" sz="half" idx="10"/>
          </p:nvPr>
        </p:nvSpPr>
        <p:spPr/>
        <p:txBody>
          <a:bodyPr/>
          <a:lstStyle/>
          <a:p>
            <a:fld id="{73C6AEAD-05B8-4568-9A31-6D455594E034}" type="datetimeFigureOut">
              <a:rPr lang="en-US" smtClean="0"/>
              <a:t>4/27/2020</a:t>
            </a:fld>
            <a:endParaRPr lang="en-US"/>
          </a:p>
        </p:txBody>
      </p:sp>
      <p:sp>
        <p:nvSpPr>
          <p:cNvPr id="6" name="Footer Placeholder 5">
            <a:extLst>
              <a:ext uri="{FF2B5EF4-FFF2-40B4-BE49-F238E27FC236}">
                <a16:creationId xmlns:a16="http://schemas.microsoft.com/office/drawing/2014/main" id="{8716CA79-EED4-4BC1-89D9-B5C341A9B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AA5B1-16A9-4949-A264-120553F03167}"/>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323970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AF87-9E7E-4ED7-88B4-D0623FF13E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5E57FF-8503-463B-BB8C-B0796A568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1438C3-F829-4C39-9445-4B457737C4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27654A-9299-4592-AB2A-F5E1FF0F3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4EC2D7-A3BD-4859-B3DD-DFB40C64F2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ADD6CD-C84A-4F56-8251-70FB1FD382F0}"/>
              </a:ext>
            </a:extLst>
          </p:cNvPr>
          <p:cNvSpPr>
            <a:spLocks noGrp="1"/>
          </p:cNvSpPr>
          <p:nvPr>
            <p:ph type="dt" sz="half" idx="10"/>
          </p:nvPr>
        </p:nvSpPr>
        <p:spPr/>
        <p:txBody>
          <a:bodyPr/>
          <a:lstStyle/>
          <a:p>
            <a:fld id="{73C6AEAD-05B8-4568-9A31-6D455594E034}" type="datetimeFigureOut">
              <a:rPr lang="en-US" smtClean="0"/>
              <a:t>4/27/2020</a:t>
            </a:fld>
            <a:endParaRPr lang="en-US"/>
          </a:p>
        </p:txBody>
      </p:sp>
      <p:sp>
        <p:nvSpPr>
          <p:cNvPr id="8" name="Footer Placeholder 7">
            <a:extLst>
              <a:ext uri="{FF2B5EF4-FFF2-40B4-BE49-F238E27FC236}">
                <a16:creationId xmlns:a16="http://schemas.microsoft.com/office/drawing/2014/main" id="{07FB2CDA-165C-4C7F-ACCC-D488F4FAA5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3ABC00-7605-49AE-8169-BDF56E98B766}"/>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98940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EA74-8AB1-4410-94EF-7D4E028CB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030229-E052-4C09-9FDD-7B8F37783F99}"/>
              </a:ext>
            </a:extLst>
          </p:cNvPr>
          <p:cNvSpPr>
            <a:spLocks noGrp="1"/>
          </p:cNvSpPr>
          <p:nvPr>
            <p:ph type="dt" sz="half" idx="10"/>
          </p:nvPr>
        </p:nvSpPr>
        <p:spPr/>
        <p:txBody>
          <a:bodyPr/>
          <a:lstStyle/>
          <a:p>
            <a:fld id="{73C6AEAD-05B8-4568-9A31-6D455594E034}" type="datetimeFigureOut">
              <a:rPr lang="en-US" smtClean="0"/>
              <a:t>4/27/2020</a:t>
            </a:fld>
            <a:endParaRPr lang="en-US"/>
          </a:p>
        </p:txBody>
      </p:sp>
      <p:sp>
        <p:nvSpPr>
          <p:cNvPr id="4" name="Footer Placeholder 3">
            <a:extLst>
              <a:ext uri="{FF2B5EF4-FFF2-40B4-BE49-F238E27FC236}">
                <a16:creationId xmlns:a16="http://schemas.microsoft.com/office/drawing/2014/main" id="{4939EDD4-CD19-4AC9-A70B-DF6B4ECCB2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6C6493-D5C4-41FA-80C5-02D310C56B52}"/>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70398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C8875-EFBC-461B-BDA3-9C1AE59F2F78}"/>
              </a:ext>
            </a:extLst>
          </p:cNvPr>
          <p:cNvSpPr>
            <a:spLocks noGrp="1"/>
          </p:cNvSpPr>
          <p:nvPr>
            <p:ph type="dt" sz="half" idx="10"/>
          </p:nvPr>
        </p:nvSpPr>
        <p:spPr/>
        <p:txBody>
          <a:bodyPr/>
          <a:lstStyle/>
          <a:p>
            <a:fld id="{73C6AEAD-05B8-4568-9A31-6D455594E034}" type="datetimeFigureOut">
              <a:rPr lang="en-US" smtClean="0"/>
              <a:t>4/27/2020</a:t>
            </a:fld>
            <a:endParaRPr lang="en-US"/>
          </a:p>
        </p:txBody>
      </p:sp>
      <p:sp>
        <p:nvSpPr>
          <p:cNvPr id="3" name="Footer Placeholder 2">
            <a:extLst>
              <a:ext uri="{FF2B5EF4-FFF2-40B4-BE49-F238E27FC236}">
                <a16:creationId xmlns:a16="http://schemas.microsoft.com/office/drawing/2014/main" id="{41BB0FA3-A889-4DD8-99FE-2BD6CF4BE3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30C72C-7E99-4D12-B940-4EA23C4D4907}"/>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408016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E699-2DF4-45FD-B8A1-8A668A300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267659-A412-42E7-9BE9-F91601742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D943BE-ECEB-48CA-BE08-9C2AB2D51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921BF-8EA4-4257-B02B-825AA74DD5F6}"/>
              </a:ext>
            </a:extLst>
          </p:cNvPr>
          <p:cNvSpPr>
            <a:spLocks noGrp="1"/>
          </p:cNvSpPr>
          <p:nvPr>
            <p:ph type="dt" sz="half" idx="10"/>
          </p:nvPr>
        </p:nvSpPr>
        <p:spPr/>
        <p:txBody>
          <a:bodyPr/>
          <a:lstStyle/>
          <a:p>
            <a:fld id="{73C6AEAD-05B8-4568-9A31-6D455594E034}" type="datetimeFigureOut">
              <a:rPr lang="en-US" smtClean="0"/>
              <a:t>4/27/2020</a:t>
            </a:fld>
            <a:endParaRPr lang="en-US"/>
          </a:p>
        </p:txBody>
      </p:sp>
      <p:sp>
        <p:nvSpPr>
          <p:cNvPr id="6" name="Footer Placeholder 5">
            <a:extLst>
              <a:ext uri="{FF2B5EF4-FFF2-40B4-BE49-F238E27FC236}">
                <a16:creationId xmlns:a16="http://schemas.microsoft.com/office/drawing/2014/main" id="{8065BBF8-E3E7-4397-A511-CFF16E205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0C2B7-D3CB-4C7C-BE36-5E4139088E70}"/>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44988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231B-C67B-473B-BAC8-01F3C9CCF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C4F4D9-3465-4BFE-B683-30C66BC88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B7FAD0-8B8E-4BFA-8823-132AFE00E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47FCF-6CF3-4E76-BD11-78AEB60D969F}"/>
              </a:ext>
            </a:extLst>
          </p:cNvPr>
          <p:cNvSpPr>
            <a:spLocks noGrp="1"/>
          </p:cNvSpPr>
          <p:nvPr>
            <p:ph type="dt" sz="half" idx="10"/>
          </p:nvPr>
        </p:nvSpPr>
        <p:spPr/>
        <p:txBody>
          <a:bodyPr/>
          <a:lstStyle/>
          <a:p>
            <a:fld id="{73C6AEAD-05B8-4568-9A31-6D455594E034}" type="datetimeFigureOut">
              <a:rPr lang="en-US" smtClean="0"/>
              <a:t>4/27/2020</a:t>
            </a:fld>
            <a:endParaRPr lang="en-US"/>
          </a:p>
        </p:txBody>
      </p:sp>
      <p:sp>
        <p:nvSpPr>
          <p:cNvPr id="6" name="Footer Placeholder 5">
            <a:extLst>
              <a:ext uri="{FF2B5EF4-FFF2-40B4-BE49-F238E27FC236}">
                <a16:creationId xmlns:a16="http://schemas.microsoft.com/office/drawing/2014/main" id="{F83630C2-C9AF-45DF-AE29-EC47DDC1F2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83690-F0C7-4E35-8E8F-051457C8E179}"/>
              </a:ext>
            </a:extLst>
          </p:cNvPr>
          <p:cNvSpPr>
            <a:spLocks noGrp="1"/>
          </p:cNvSpPr>
          <p:nvPr>
            <p:ph type="sldNum" sz="quarter" idx="12"/>
          </p:nvPr>
        </p:nvSpPr>
        <p:spPr/>
        <p:txBody>
          <a:bodyPr/>
          <a:lstStyle/>
          <a:p>
            <a:fld id="{D7C6CEF2-8E25-422E-B51D-978ED0E591AE}" type="slidenum">
              <a:rPr lang="en-US" smtClean="0"/>
              <a:t>‹#›</a:t>
            </a:fld>
            <a:endParaRPr lang="en-US"/>
          </a:p>
        </p:txBody>
      </p:sp>
    </p:spTree>
    <p:extLst>
      <p:ext uri="{BB962C8B-B14F-4D97-AF65-F5344CB8AC3E}">
        <p14:creationId xmlns:p14="http://schemas.microsoft.com/office/powerpoint/2010/main" val="163272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1B619A-F471-4B22-B6B7-E73F85B67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4E664-8B89-46D6-9D4C-8833C8423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64804-D780-4B52-A145-91AC2D72F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6AEAD-05B8-4568-9A31-6D455594E034}" type="datetimeFigureOut">
              <a:rPr lang="en-US" smtClean="0"/>
              <a:t>4/27/2020</a:t>
            </a:fld>
            <a:endParaRPr lang="en-US"/>
          </a:p>
        </p:txBody>
      </p:sp>
      <p:sp>
        <p:nvSpPr>
          <p:cNvPr id="5" name="Footer Placeholder 4">
            <a:extLst>
              <a:ext uri="{FF2B5EF4-FFF2-40B4-BE49-F238E27FC236}">
                <a16:creationId xmlns:a16="http://schemas.microsoft.com/office/drawing/2014/main" id="{77F954F9-BFCE-4386-B6D0-54222F0BF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C96B07-65E0-44B2-9A87-5F10A97855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6CEF2-8E25-422E-B51D-978ED0E591AE}" type="slidenum">
              <a:rPr lang="en-US" smtClean="0"/>
              <a:t>‹#›</a:t>
            </a:fld>
            <a:endParaRPr lang="en-US"/>
          </a:p>
        </p:txBody>
      </p:sp>
    </p:spTree>
    <p:extLst>
      <p:ext uri="{BB962C8B-B14F-4D97-AF65-F5344CB8AC3E}">
        <p14:creationId xmlns:p14="http://schemas.microsoft.com/office/powerpoint/2010/main" val="122901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en.wikipedia.org/wiki/Miami-Dade_County_Public_School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dadeschools.ne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search?q=bridgeprep+academy+of+greater+miami+downtown+campus&amp;rlz=1C1CHBF_enUS874US874&amp;oq=bridgeprep+greater+miami+&amp;aqs=chrome.2.69i57j0l4j69i60l3.10099j0j9&amp;sourceid=chrome&amp;ie=UTF-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9">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1">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CEEB7B-152D-4775-A5FE-1AECAECA2D11}"/>
              </a:ext>
            </a:extLst>
          </p:cNvPr>
          <p:cNvSpPr>
            <a:spLocks noGrp="1"/>
          </p:cNvSpPr>
          <p:nvPr>
            <p:ph type="ctrTitle"/>
          </p:nvPr>
        </p:nvSpPr>
        <p:spPr>
          <a:xfrm>
            <a:off x="5445299" y="3687905"/>
            <a:ext cx="5946579" cy="2418606"/>
          </a:xfrm>
        </p:spPr>
        <p:txBody>
          <a:bodyPr anchor="t">
            <a:normAutofit/>
          </a:bodyPr>
          <a:lstStyle/>
          <a:p>
            <a:r>
              <a:rPr lang="en-US" sz="4800" b="1" dirty="0">
                <a:solidFill>
                  <a:srgbClr val="000000"/>
                </a:solidFill>
                <a:latin typeface="Times New Roman" panose="02020603050405020304" pitchFamily="18" charset="0"/>
                <a:cs typeface="Times New Roman" panose="02020603050405020304" pitchFamily="18" charset="0"/>
              </a:rPr>
              <a:t>How to Access </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Your Child’s </a:t>
            </a:r>
            <a:br>
              <a:rPr lang="en-US" sz="4800" b="1">
                <a:solidFill>
                  <a:srgbClr val="000000"/>
                </a:solidFill>
                <a:latin typeface="Times New Roman" panose="02020603050405020304" pitchFamily="18" charset="0"/>
                <a:cs typeface="Times New Roman" panose="02020603050405020304" pitchFamily="18" charset="0"/>
              </a:rPr>
            </a:br>
            <a:r>
              <a:rPr lang="en-US" sz="4800" b="1">
                <a:solidFill>
                  <a:srgbClr val="000000"/>
                </a:solidFill>
                <a:latin typeface="Times New Roman" panose="02020603050405020304" pitchFamily="18" charset="0"/>
                <a:cs typeface="Times New Roman" panose="02020603050405020304" pitchFamily="18" charset="0"/>
              </a:rPr>
              <a:t>Gradebook</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29"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01FC953-2515-47F0-8FA3-04EC073CF8A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863" r="6240" b="3"/>
          <a:stretch/>
        </p:blipFill>
        <p:spPr>
          <a:xfrm>
            <a:off x="5897673" y="228600"/>
            <a:ext cx="1796093" cy="2066859"/>
          </a:xfrm>
          <a:prstGeom prst="rect">
            <a:avLst/>
          </a:prstGeom>
        </p:spPr>
      </p:pic>
      <p:pic>
        <p:nvPicPr>
          <p:cNvPr id="9" name="Picture 8">
            <a:extLst>
              <a:ext uri="{FF2B5EF4-FFF2-40B4-BE49-F238E27FC236}">
                <a16:creationId xmlns:a16="http://schemas.microsoft.com/office/drawing/2014/main" id="{BC2CAFDB-AC1D-4F23-B857-C40E50D1BFD1}"/>
              </a:ext>
            </a:extLst>
          </p:cNvPr>
          <p:cNvPicPr>
            <a:picLocks noChangeAspect="1"/>
          </p:cNvPicPr>
          <p:nvPr/>
        </p:nvPicPr>
        <p:blipFill>
          <a:blip r:embed="rId5"/>
          <a:stretch>
            <a:fillRect/>
          </a:stretch>
        </p:blipFill>
        <p:spPr>
          <a:xfrm>
            <a:off x="348084" y="2617797"/>
            <a:ext cx="3113631" cy="3605905"/>
          </a:xfrm>
          <a:prstGeom prst="rect">
            <a:avLst/>
          </a:prstGeom>
        </p:spPr>
      </p:pic>
    </p:spTree>
    <p:extLst>
      <p:ext uri="{BB962C8B-B14F-4D97-AF65-F5344CB8AC3E}">
        <p14:creationId xmlns:p14="http://schemas.microsoft.com/office/powerpoint/2010/main" val="371071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521724D-7FB7-4D2A-8573-EDAA6D55E451}"/>
              </a:ext>
            </a:extLst>
          </p:cNvPr>
          <p:cNvSpPr>
            <a:spLocks noGrp="1"/>
          </p:cNvSpPr>
          <p:nvPr>
            <p:ph type="title"/>
          </p:nvPr>
        </p:nvSpPr>
        <p:spPr>
          <a:xfrm>
            <a:off x="804998" y="798445"/>
            <a:ext cx="4803636" cy="1311664"/>
          </a:xfrm>
        </p:spPr>
        <p:txBody>
          <a:bodyPr>
            <a:normAutofit/>
          </a:bodyPr>
          <a:lstStyle/>
          <a:p>
            <a:r>
              <a:rPr lang="en-US" u="sng" dirty="0">
                <a:solidFill>
                  <a:srgbClr val="000000"/>
                </a:solidFill>
                <a:latin typeface="Times New Roman" panose="02020603050405020304" pitchFamily="18" charset="0"/>
                <a:cs typeface="Times New Roman" panose="02020603050405020304" pitchFamily="18" charset="0"/>
              </a:rPr>
              <a:t>Website </a:t>
            </a:r>
          </a:p>
        </p:txBody>
      </p:sp>
      <p:sp>
        <p:nvSpPr>
          <p:cNvPr id="16" name="Content Placeholder 15">
            <a:extLst>
              <a:ext uri="{FF2B5EF4-FFF2-40B4-BE49-F238E27FC236}">
                <a16:creationId xmlns:a16="http://schemas.microsoft.com/office/drawing/2014/main" id="{82D112CA-897D-4A3D-BF4D-B430D27C24E8}"/>
              </a:ext>
            </a:extLst>
          </p:cNvPr>
          <p:cNvSpPr>
            <a:spLocks noGrp="1"/>
          </p:cNvSpPr>
          <p:nvPr>
            <p:ph idx="1"/>
          </p:nvPr>
        </p:nvSpPr>
        <p:spPr>
          <a:xfrm>
            <a:off x="803959" y="1819275"/>
            <a:ext cx="4312513" cy="1476376"/>
          </a:xfrm>
        </p:spPr>
        <p:txBody>
          <a:bodyPr anchor="ctr">
            <a:noAutofit/>
          </a:bodyPr>
          <a:lstStyle/>
          <a:p>
            <a:pPr marL="0" indent="0">
              <a:buNone/>
            </a:pPr>
            <a:r>
              <a:rPr lang="en-US" sz="2400" dirty="0">
                <a:solidFill>
                  <a:srgbClr val="000000"/>
                </a:solidFill>
                <a:latin typeface="Times New Roman" panose="02020603050405020304" pitchFamily="18" charset="0"/>
                <a:cs typeface="Times New Roman" panose="02020603050405020304" pitchFamily="18" charset="0"/>
              </a:rPr>
              <a:t>First, start by typing </a:t>
            </a:r>
            <a:r>
              <a:rPr lang="en-US" sz="2400" dirty="0">
                <a:hlinkClick r:id="rId3"/>
              </a:rPr>
              <a:t>http://www.dadeschools.net/</a:t>
            </a:r>
            <a:endParaRPr lang="en-US" sz="2400" dirty="0"/>
          </a:p>
          <a:p>
            <a:pPr marL="0" indent="0">
              <a:buNone/>
            </a:pPr>
            <a:r>
              <a:rPr lang="en-US" sz="2400" dirty="0">
                <a:solidFill>
                  <a:srgbClr val="000000"/>
                </a:solidFill>
                <a:latin typeface="Times New Roman" panose="02020603050405020304" pitchFamily="18" charset="0"/>
                <a:cs typeface="Times New Roman" panose="02020603050405020304" pitchFamily="18" charset="0"/>
              </a:rPr>
              <a:t>into the address bar or click the link above. </a:t>
            </a:r>
          </a:p>
        </p:txBody>
      </p:sp>
      <p:sp>
        <p:nvSpPr>
          <p:cNvPr id="3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Content Placeholder 6">
            <a:extLst>
              <a:ext uri="{FF2B5EF4-FFF2-40B4-BE49-F238E27FC236}">
                <a16:creationId xmlns:a16="http://schemas.microsoft.com/office/drawing/2014/main" id="{D0ECFBBA-A5E1-4242-9EF1-43E2A0DF6261}"/>
              </a:ext>
            </a:extLst>
          </p:cNvPr>
          <p:cNvPicPr>
            <a:picLocks noChangeAspect="1"/>
          </p:cNvPicPr>
          <p:nvPr/>
        </p:nvPicPr>
        <p:blipFill rotWithShape="1">
          <a:blip r:embed="rId4"/>
          <a:srcRect l="9378" r="41741" b="1"/>
          <a:stretch/>
        </p:blipFill>
        <p:spPr>
          <a:xfrm>
            <a:off x="6592553" y="1217298"/>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02522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578AC2-757C-4CAF-85A2-2941AE63D6D7}"/>
              </a:ext>
            </a:extLst>
          </p:cNvPr>
          <p:cNvPicPr>
            <a:picLocks noGrp="1" noChangeAspect="1"/>
          </p:cNvPicPr>
          <p:nvPr>
            <p:ph idx="1"/>
          </p:nvPr>
        </p:nvPicPr>
        <p:blipFill rotWithShape="1">
          <a:blip r:embed="rId2"/>
          <a:srcRect t="10364" b="19618"/>
          <a:stretch/>
        </p:blipFill>
        <p:spPr>
          <a:xfrm>
            <a:off x="951267" y="947252"/>
            <a:ext cx="10118014" cy="3985027"/>
          </a:xfrm>
          <a:prstGeom prst="rect">
            <a:avLst/>
          </a:prstGeom>
        </p:spPr>
      </p:pic>
      <p:pic>
        <p:nvPicPr>
          <p:cNvPr id="9" name="Picture 8">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11" name="Picture 10">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13" name="Rectangle 12">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7E425-4433-4D1B-ABBE-9906C2E37DF6}"/>
              </a:ext>
            </a:extLst>
          </p:cNvPr>
          <p:cNvSpPr>
            <a:spLocks noGrp="1"/>
          </p:cNvSpPr>
          <p:nvPr>
            <p:ph type="title"/>
          </p:nvPr>
        </p:nvSpPr>
        <p:spPr>
          <a:xfrm>
            <a:off x="467139" y="5009668"/>
            <a:ext cx="10929519" cy="1214034"/>
          </a:xfrm>
        </p:spPr>
        <p:txBody>
          <a:bodyPr vert="horz" lIns="91440" tIns="45720" rIns="91440" bIns="45720" rtlCol="0" anchor="t">
            <a:normAutofit/>
          </a:bodyPr>
          <a:lstStyle/>
          <a:p>
            <a:r>
              <a:rPr lang="en-US" sz="3600" dirty="0">
                <a:solidFill>
                  <a:srgbClr val="000000"/>
                </a:solidFill>
                <a:latin typeface="Times New Roman" panose="02020603050405020304" pitchFamily="18" charset="0"/>
                <a:cs typeface="Times New Roman" panose="02020603050405020304" pitchFamily="18" charset="0"/>
              </a:rPr>
              <a:t>Once accessing the portal, click the red “Students” box shown above.</a:t>
            </a:r>
          </a:p>
        </p:txBody>
      </p:sp>
      <p:cxnSp>
        <p:nvCxnSpPr>
          <p:cNvPr id="18" name="Straight Arrow Connector 17">
            <a:extLst>
              <a:ext uri="{FF2B5EF4-FFF2-40B4-BE49-F238E27FC236}">
                <a16:creationId xmlns:a16="http://schemas.microsoft.com/office/drawing/2014/main" id="{E4D730A7-773C-48F7-B6B4-2C7BAA3537E3}"/>
              </a:ext>
            </a:extLst>
          </p:cNvPr>
          <p:cNvCxnSpPr/>
          <p:nvPr/>
        </p:nvCxnSpPr>
        <p:spPr>
          <a:xfrm>
            <a:off x="2400300" y="927236"/>
            <a:ext cx="914400" cy="91440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12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2A088E-F9CE-4DC0-9ACD-1A54D8889937}"/>
              </a:ext>
            </a:extLst>
          </p:cNvPr>
          <p:cNvSpPr>
            <a:spLocks noGrp="1"/>
          </p:cNvSpPr>
          <p:nvPr>
            <p:ph type="title"/>
          </p:nvPr>
        </p:nvSpPr>
        <p:spPr>
          <a:xfrm>
            <a:off x="6094105" y="802955"/>
            <a:ext cx="4977976" cy="1454051"/>
          </a:xfrm>
        </p:spPr>
        <p:txBody>
          <a:bodyPr>
            <a:normAutofit/>
          </a:bodyPr>
          <a:lstStyle/>
          <a:p>
            <a:r>
              <a:rPr lang="en-US" sz="5400" u="sng" dirty="0">
                <a:solidFill>
                  <a:srgbClr val="000000"/>
                </a:solidFill>
                <a:latin typeface="Times New Roman" panose="02020603050405020304" pitchFamily="18" charset="0"/>
                <a:cs typeface="Times New Roman" panose="02020603050405020304" pitchFamily="18" charset="0"/>
              </a:rPr>
              <a:t>Logging In </a:t>
            </a:r>
          </a:p>
        </p:txBody>
      </p:sp>
      <p:sp>
        <p:nvSpPr>
          <p:cNvPr id="3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4">
            <a:extLst>
              <a:ext uri="{FF2B5EF4-FFF2-40B4-BE49-F238E27FC236}">
                <a16:creationId xmlns:a16="http://schemas.microsoft.com/office/drawing/2014/main" id="{96A8C03F-4633-45D7-B70F-8AE164ED0128}"/>
              </a:ext>
            </a:extLst>
          </p:cNvPr>
          <p:cNvPicPr>
            <a:picLocks noChangeAspect="1"/>
          </p:cNvPicPr>
          <p:nvPr/>
        </p:nvPicPr>
        <p:blipFill rotWithShape="1">
          <a:blip r:embed="rId3">
            <a:alphaModFix/>
          </a:blip>
          <a:srcRect l="9859" r="36399" b="2"/>
          <a:stretch/>
        </p:blipFill>
        <p:spPr>
          <a:xfrm>
            <a:off x="81208"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4" name="Content Placeholder 13">
            <a:extLst>
              <a:ext uri="{FF2B5EF4-FFF2-40B4-BE49-F238E27FC236}">
                <a16:creationId xmlns:a16="http://schemas.microsoft.com/office/drawing/2014/main" id="{ABF1FF9F-D543-41EA-98E8-75CA4E7A3454}"/>
              </a:ext>
            </a:extLst>
          </p:cNvPr>
          <p:cNvSpPr>
            <a:spLocks noGrp="1"/>
          </p:cNvSpPr>
          <p:nvPr>
            <p:ph idx="1"/>
          </p:nvPr>
        </p:nvSpPr>
        <p:spPr>
          <a:xfrm>
            <a:off x="6094503" y="1974948"/>
            <a:ext cx="4977578" cy="1454052"/>
          </a:xfrm>
        </p:spPr>
        <p:txBody>
          <a:bodyPr anchor="ctr">
            <a:normAutofit/>
          </a:bodyPr>
          <a:lstStyle/>
          <a:p>
            <a:pPr marL="0" indent="0">
              <a:buNone/>
            </a:pPr>
            <a:r>
              <a:rPr lang="en-US" dirty="0">
                <a:solidFill>
                  <a:srgbClr val="000000"/>
                </a:solidFill>
                <a:latin typeface="Times New Roman" panose="02020603050405020304" pitchFamily="18" charset="0"/>
                <a:cs typeface="Times New Roman" panose="02020603050405020304" pitchFamily="18" charset="0"/>
              </a:rPr>
              <a:t>Now click the “Login into Students Portal” button.</a:t>
            </a:r>
          </a:p>
        </p:txBody>
      </p:sp>
      <p:sp>
        <p:nvSpPr>
          <p:cNvPr id="4" name="Flowchart: Process 3">
            <a:extLst>
              <a:ext uri="{FF2B5EF4-FFF2-40B4-BE49-F238E27FC236}">
                <a16:creationId xmlns:a16="http://schemas.microsoft.com/office/drawing/2014/main" id="{9C730F86-92C6-44A7-9814-699BD815E578}"/>
              </a:ext>
            </a:extLst>
          </p:cNvPr>
          <p:cNvSpPr/>
          <p:nvPr/>
        </p:nvSpPr>
        <p:spPr>
          <a:xfrm>
            <a:off x="944217" y="4333462"/>
            <a:ext cx="1361661" cy="21866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8 Points 4">
            <a:extLst>
              <a:ext uri="{FF2B5EF4-FFF2-40B4-BE49-F238E27FC236}">
                <a16:creationId xmlns:a16="http://schemas.microsoft.com/office/drawing/2014/main" id="{5205F1F3-6A0D-4F58-BD67-EF4D30C1BA1A}"/>
              </a:ext>
            </a:extLst>
          </p:cNvPr>
          <p:cNvSpPr/>
          <p:nvPr/>
        </p:nvSpPr>
        <p:spPr>
          <a:xfrm>
            <a:off x="863008" y="3911049"/>
            <a:ext cx="1222513" cy="1063486"/>
          </a:xfrm>
          <a:prstGeom prst="irregularSeal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14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41A98DEA-1E01-41D1-BD99-7E4AF760E362}"/>
              </a:ext>
            </a:extLst>
          </p:cNvPr>
          <p:cNvPicPr>
            <a:picLocks noGrp="1" noChangeAspect="1"/>
          </p:cNvPicPr>
          <p:nvPr>
            <p:ph idx="1"/>
          </p:nvPr>
        </p:nvPicPr>
        <p:blipFill rotWithShape="1">
          <a:blip r:embed="rId2"/>
          <a:srcRect t="8287" b="21695"/>
          <a:stretch/>
        </p:blipFill>
        <p:spPr>
          <a:xfrm>
            <a:off x="1272207" y="184805"/>
            <a:ext cx="9965635" cy="3056514"/>
          </a:xfrm>
          <a:prstGeom prst="rect">
            <a:avLst/>
          </a:prstGeom>
        </p:spPr>
      </p:pic>
      <p:pic>
        <p:nvPicPr>
          <p:cNvPr id="34" name="Picture 33">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36" name="Picture 35">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8" name="Rectangle 37">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BAAD9-4792-43BE-B0E8-4E4F95D6A142}"/>
              </a:ext>
            </a:extLst>
          </p:cNvPr>
          <p:cNvSpPr>
            <a:spLocks noGrp="1"/>
          </p:cNvSpPr>
          <p:nvPr>
            <p:ph type="title"/>
          </p:nvPr>
        </p:nvSpPr>
        <p:spPr>
          <a:xfrm>
            <a:off x="178904" y="3426124"/>
            <a:ext cx="11847444" cy="3332485"/>
          </a:xfrm>
        </p:spPr>
        <p:txBody>
          <a:bodyPr vert="horz" lIns="91440" tIns="45720" rIns="91440" bIns="45720" rtlCol="0" anchor="t">
            <a:normAutofit/>
          </a:bodyPr>
          <a:lstStyle/>
          <a:p>
            <a:r>
              <a:rPr lang="en-US" sz="2700" dirty="0">
                <a:solidFill>
                  <a:srgbClr val="000000"/>
                </a:solidFill>
                <a:latin typeface="Times New Roman" panose="02020603050405020304" pitchFamily="18" charset="0"/>
                <a:cs typeface="Times New Roman" panose="02020603050405020304" pitchFamily="18" charset="0"/>
              </a:rPr>
              <a:t>Enter your child’s username and password</a:t>
            </a:r>
            <a:br>
              <a:rPr lang="en-US" sz="2700" dirty="0">
                <a:solidFill>
                  <a:srgbClr val="000000"/>
                </a:solidFill>
                <a:latin typeface="Times New Roman" panose="02020603050405020304" pitchFamily="18" charset="0"/>
                <a:cs typeface="Times New Roman" panose="02020603050405020304" pitchFamily="18" charset="0"/>
              </a:rPr>
            </a:br>
            <a:r>
              <a:rPr lang="en-US" sz="2700" dirty="0">
                <a:solidFill>
                  <a:srgbClr val="000000"/>
                </a:solidFill>
                <a:latin typeface="Times New Roman" panose="02020603050405020304" pitchFamily="18" charset="0"/>
                <a:cs typeface="Times New Roman" panose="02020603050405020304" pitchFamily="18" charset="0"/>
              </a:rPr>
              <a:t>The username will be your child’s ID number. *If you don’t know your username/ID number, please reach out to your child’s teacher or call the Main Office. </a:t>
            </a:r>
            <a:br>
              <a:rPr lang="en-US" sz="2700" dirty="0">
                <a:solidFill>
                  <a:srgbClr val="000000"/>
                </a:solidFill>
                <a:latin typeface="Times New Roman" panose="02020603050405020304" pitchFamily="18" charset="0"/>
                <a:cs typeface="Times New Roman" panose="02020603050405020304" pitchFamily="18" charset="0"/>
              </a:rPr>
            </a:br>
            <a:r>
              <a:rPr lang="en-US" sz="2700" dirty="0">
                <a:solidFill>
                  <a:srgbClr val="000000"/>
                </a:solidFill>
                <a:latin typeface="Times New Roman" panose="02020603050405020304" pitchFamily="18" charset="0"/>
                <a:cs typeface="Times New Roman" panose="02020603050405020304" pitchFamily="18" charset="0"/>
              </a:rPr>
              <a:t>- The password will be your child's birthday and their first and last initial. If your child’s birthday is November 15, 20011 and his name is Harold Martinez, his password would be </a:t>
            </a:r>
            <a:r>
              <a:rPr lang="en-US" sz="2400" b="1" dirty="0">
                <a:solidFill>
                  <a:srgbClr val="000000"/>
                </a:solidFill>
                <a:latin typeface="Times New Roman" panose="02020603050405020304" pitchFamily="18" charset="0"/>
                <a:cs typeface="Times New Roman" panose="02020603050405020304" pitchFamily="18" charset="0"/>
              </a:rPr>
              <a:t>11/15/11HM</a:t>
            </a:r>
            <a:r>
              <a:rPr lang="en-US" sz="2400" dirty="0">
                <a:solidFill>
                  <a:srgbClr val="000000"/>
                </a:solidFill>
                <a:latin typeface="Times New Roman" panose="02020603050405020304" pitchFamily="18" charset="0"/>
                <a:cs typeface="Times New Roman" panose="02020603050405020304" pitchFamily="18" charset="0"/>
              </a:rPr>
              <a:t>. </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(If the website asks you for a pin-your child’s teacher or Main Office can provide this for you.)</a:t>
            </a:r>
            <a:br>
              <a:rPr lang="en-US" sz="2400" dirty="0">
                <a:solidFill>
                  <a:srgbClr val="000000"/>
                </a:solidFill>
                <a:latin typeface="Times New Roman" panose="02020603050405020304" pitchFamily="18" charset="0"/>
                <a:cs typeface="Times New Roman" panose="02020603050405020304" pitchFamily="18" charset="0"/>
              </a:rPr>
            </a:b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76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1452BA-92F4-43AB-91AC-6346FAC2A566}"/>
              </a:ext>
            </a:extLst>
          </p:cNvPr>
          <p:cNvPicPr>
            <a:picLocks noGrp="1" noChangeAspect="1"/>
          </p:cNvPicPr>
          <p:nvPr>
            <p:ph idx="1"/>
          </p:nvPr>
        </p:nvPicPr>
        <p:blipFill rotWithShape="1">
          <a:blip r:embed="rId2"/>
          <a:srcRect t="28931" b="3018"/>
          <a:stretch/>
        </p:blipFill>
        <p:spPr>
          <a:xfrm>
            <a:off x="109329" y="146666"/>
            <a:ext cx="12192001" cy="4666928"/>
          </a:xfrm>
          <a:prstGeom prst="rect">
            <a:avLst/>
          </a:prstGeom>
          <a:ln>
            <a:solidFill>
              <a:srgbClr val="0070C0"/>
            </a:solidFill>
          </a:ln>
        </p:spPr>
      </p:pic>
      <p:pic>
        <p:nvPicPr>
          <p:cNvPr id="9" name="Picture 8">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817"/>
          <a:stretch/>
        </p:blipFill>
        <p:spPr>
          <a:xfrm>
            <a:off x="0" y="3553566"/>
            <a:ext cx="12192000" cy="3304434"/>
          </a:xfrm>
          <a:prstGeom prst="rect">
            <a:avLst/>
          </a:prstGeom>
        </p:spPr>
      </p:pic>
      <p:sp>
        <p:nvSpPr>
          <p:cNvPr id="11" name="Oval 10">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33582-D68C-4FB4-A8EA-8EFAC354315C}"/>
              </a:ext>
            </a:extLst>
          </p:cNvPr>
          <p:cNvSpPr>
            <a:spLocks noGrp="1"/>
          </p:cNvSpPr>
          <p:nvPr>
            <p:ph type="title"/>
          </p:nvPr>
        </p:nvSpPr>
        <p:spPr>
          <a:xfrm>
            <a:off x="804484" y="4224130"/>
            <a:ext cx="10592174" cy="1867369"/>
          </a:xfrm>
        </p:spPr>
        <p:txBody>
          <a:bodyPr vert="horz" lIns="91440" tIns="45720" rIns="91440" bIns="45720" rtlCol="0" anchor="t">
            <a:normAutofit/>
          </a:bodyPr>
          <a:lstStyle/>
          <a:p>
            <a:r>
              <a:rPr lang="en-US" sz="3200" dirty="0">
                <a:solidFill>
                  <a:srgbClr val="000000"/>
                </a:solidFill>
                <a:latin typeface="Times New Roman" panose="02020603050405020304" pitchFamily="18" charset="0"/>
                <a:cs typeface="Times New Roman" panose="02020603050405020304" pitchFamily="18" charset="0"/>
              </a:rPr>
              <a:t>To access your child's grades, scroll to the bottom and click the green “Electronic Gradebook” button. </a:t>
            </a:r>
          </a:p>
        </p:txBody>
      </p:sp>
      <p:sp>
        <p:nvSpPr>
          <p:cNvPr id="5" name="Oval 4">
            <a:extLst>
              <a:ext uri="{FF2B5EF4-FFF2-40B4-BE49-F238E27FC236}">
                <a16:creationId xmlns:a16="http://schemas.microsoft.com/office/drawing/2014/main" id="{6993F22F-615F-4570-B986-78D968CA3E7A}"/>
              </a:ext>
            </a:extLst>
          </p:cNvPr>
          <p:cNvSpPr/>
          <p:nvPr/>
        </p:nvSpPr>
        <p:spPr>
          <a:xfrm>
            <a:off x="7225748" y="1077668"/>
            <a:ext cx="1938130" cy="1102056"/>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80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3A9E685B-51FC-48AD-8883-88E981ED2E11}"/>
              </a:ext>
            </a:extLst>
          </p:cNvPr>
          <p:cNvPicPr>
            <a:picLocks noGrp="1" noChangeAspect="1"/>
          </p:cNvPicPr>
          <p:nvPr>
            <p:ph idx="1"/>
          </p:nvPr>
        </p:nvPicPr>
        <p:blipFill rotWithShape="1">
          <a:blip r:embed="rId2"/>
          <a:srcRect t="14660" b="17289"/>
          <a:stretch/>
        </p:blipFill>
        <p:spPr>
          <a:xfrm>
            <a:off x="85429" y="26806"/>
            <a:ext cx="12192001" cy="4666928"/>
          </a:xfrm>
          <a:prstGeom prst="rect">
            <a:avLst/>
          </a:prstGeom>
        </p:spPr>
      </p:pic>
      <p:pic>
        <p:nvPicPr>
          <p:cNvPr id="9" name="Picture 8">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817"/>
          <a:stretch/>
        </p:blipFill>
        <p:spPr>
          <a:xfrm>
            <a:off x="0" y="3553566"/>
            <a:ext cx="12192000" cy="3304434"/>
          </a:xfrm>
          <a:prstGeom prst="rect">
            <a:avLst/>
          </a:prstGeom>
        </p:spPr>
      </p:pic>
      <p:sp>
        <p:nvSpPr>
          <p:cNvPr id="11" name="Oval 10">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A4CAB-11D2-40D6-ADC3-BB634B4F6389}"/>
              </a:ext>
            </a:extLst>
          </p:cNvPr>
          <p:cNvSpPr>
            <a:spLocks noGrp="1"/>
          </p:cNvSpPr>
          <p:nvPr>
            <p:ph type="title"/>
          </p:nvPr>
        </p:nvSpPr>
        <p:spPr>
          <a:xfrm>
            <a:off x="745434" y="4432852"/>
            <a:ext cx="10651223" cy="1658647"/>
          </a:xfrm>
        </p:spPr>
        <p:txBody>
          <a:bodyPr vert="horz" lIns="91440" tIns="45720" rIns="91440" bIns="45720" rtlCol="0" anchor="t">
            <a:normAutofit/>
          </a:bodyPr>
          <a:lstStyle/>
          <a:p>
            <a:r>
              <a:rPr lang="en-US" sz="2800" dirty="0">
                <a:solidFill>
                  <a:srgbClr val="000000"/>
                </a:solidFill>
                <a:latin typeface="Times New Roman" panose="02020603050405020304" pitchFamily="18" charset="0"/>
                <a:cs typeface="Times New Roman" panose="02020603050405020304" pitchFamily="18" charset="0"/>
              </a:rPr>
              <a:t>Once you open your gradebook you can also see your child’s attendance and schedule which is located on the left-hand side.</a:t>
            </a:r>
          </a:p>
        </p:txBody>
      </p:sp>
      <mc:AlternateContent xmlns:mc="http://schemas.openxmlformats.org/markup-compatibility/2006" xmlns:p14="http://schemas.microsoft.com/office/powerpoint/2010/main">
        <mc:Choice Requires="p14">
          <p:contentPart p14:bwMode="auto" r:id="rId4">
            <p14:nvContentPartPr>
              <p14:cNvPr id="88" name="Ink 87">
                <a:extLst>
                  <a:ext uri="{FF2B5EF4-FFF2-40B4-BE49-F238E27FC236}">
                    <a16:creationId xmlns:a16="http://schemas.microsoft.com/office/drawing/2014/main" id="{23D20195-16FD-4755-80E4-321E98B4C90E}"/>
                  </a:ext>
                </a:extLst>
              </p14:cNvPr>
              <p14:cNvContentPartPr/>
              <p14:nvPr/>
            </p14:nvContentPartPr>
            <p14:xfrm>
              <a:off x="4894623" y="-21537"/>
              <a:ext cx="117000" cy="1800"/>
            </p14:xfrm>
          </p:contentPart>
        </mc:Choice>
        <mc:Fallback xmlns="">
          <p:pic>
            <p:nvPicPr>
              <p:cNvPr id="88" name="Ink 87">
                <a:extLst>
                  <a:ext uri="{FF2B5EF4-FFF2-40B4-BE49-F238E27FC236}">
                    <a16:creationId xmlns:a16="http://schemas.microsoft.com/office/drawing/2014/main" id="{23D20195-16FD-4755-80E4-321E98B4C90E}"/>
                  </a:ext>
                </a:extLst>
              </p:cNvPr>
              <p:cNvPicPr/>
              <p:nvPr/>
            </p:nvPicPr>
            <p:blipFill>
              <a:blip r:embed="rId5"/>
              <a:stretch>
                <a:fillRect/>
              </a:stretch>
            </p:blipFill>
            <p:spPr>
              <a:xfrm>
                <a:off x="4840983" y="-129177"/>
                <a:ext cx="2246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7" name="Ink 86">
                <a:extLst>
                  <a:ext uri="{FF2B5EF4-FFF2-40B4-BE49-F238E27FC236}">
                    <a16:creationId xmlns:a16="http://schemas.microsoft.com/office/drawing/2014/main" id="{CB3476B5-4860-47F7-B613-464337B98816}"/>
                  </a:ext>
                </a:extLst>
              </p14:cNvPr>
              <p14:cNvContentPartPr/>
              <p14:nvPr/>
            </p14:nvContentPartPr>
            <p14:xfrm>
              <a:off x="4894623" y="-108470"/>
              <a:ext cx="64080" cy="93240"/>
            </p14:xfrm>
          </p:contentPart>
        </mc:Choice>
        <mc:Fallback xmlns="">
          <p:pic>
            <p:nvPicPr>
              <p:cNvPr id="87" name="Ink 86">
                <a:extLst>
                  <a:ext uri="{FF2B5EF4-FFF2-40B4-BE49-F238E27FC236}">
                    <a16:creationId xmlns:a16="http://schemas.microsoft.com/office/drawing/2014/main" id="{CB3476B5-4860-47F7-B613-464337B98816}"/>
                  </a:ext>
                </a:extLst>
              </p:cNvPr>
              <p:cNvPicPr/>
              <p:nvPr/>
            </p:nvPicPr>
            <p:blipFill>
              <a:blip r:embed="rId7"/>
              <a:stretch>
                <a:fillRect/>
              </a:stretch>
            </p:blipFill>
            <p:spPr>
              <a:xfrm>
                <a:off x="4840983" y="-216470"/>
                <a:ext cx="171720" cy="308880"/>
              </a:xfrm>
              <a:prstGeom prst="rect">
                <a:avLst/>
              </a:prstGeom>
            </p:spPr>
          </p:pic>
        </mc:Fallback>
      </mc:AlternateContent>
      <p:sp>
        <p:nvSpPr>
          <p:cNvPr id="134" name="Flowchart: Process 133">
            <a:extLst>
              <a:ext uri="{FF2B5EF4-FFF2-40B4-BE49-F238E27FC236}">
                <a16:creationId xmlns:a16="http://schemas.microsoft.com/office/drawing/2014/main" id="{735D14A2-72FA-49E7-9D0D-A02FF8E478BC}"/>
              </a:ext>
            </a:extLst>
          </p:cNvPr>
          <p:cNvSpPr/>
          <p:nvPr/>
        </p:nvSpPr>
        <p:spPr>
          <a:xfrm>
            <a:off x="3666483" y="-21537"/>
            <a:ext cx="1175220" cy="1462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Process 134">
            <a:extLst>
              <a:ext uri="{FF2B5EF4-FFF2-40B4-BE49-F238E27FC236}">
                <a16:creationId xmlns:a16="http://schemas.microsoft.com/office/drawing/2014/main" id="{7BF26BF4-EBF3-4471-B53D-07FFA2FA0B46}"/>
              </a:ext>
            </a:extLst>
          </p:cNvPr>
          <p:cNvSpPr/>
          <p:nvPr/>
        </p:nvSpPr>
        <p:spPr>
          <a:xfrm flipV="1">
            <a:off x="3927303" y="1020720"/>
            <a:ext cx="914400" cy="1462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Process 135">
            <a:extLst>
              <a:ext uri="{FF2B5EF4-FFF2-40B4-BE49-F238E27FC236}">
                <a16:creationId xmlns:a16="http://schemas.microsoft.com/office/drawing/2014/main" id="{6693BF33-61ED-4596-A55A-8BFEEDCC901E}"/>
              </a:ext>
            </a:extLst>
          </p:cNvPr>
          <p:cNvSpPr/>
          <p:nvPr/>
        </p:nvSpPr>
        <p:spPr>
          <a:xfrm>
            <a:off x="3911996" y="1539361"/>
            <a:ext cx="914400" cy="1462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Process 136">
            <a:extLst>
              <a:ext uri="{FF2B5EF4-FFF2-40B4-BE49-F238E27FC236}">
                <a16:creationId xmlns:a16="http://schemas.microsoft.com/office/drawing/2014/main" id="{E56AAA2D-2E22-4030-A906-824DAD5D93FF}"/>
              </a:ext>
            </a:extLst>
          </p:cNvPr>
          <p:cNvSpPr/>
          <p:nvPr/>
        </p:nvSpPr>
        <p:spPr>
          <a:xfrm>
            <a:off x="3911996" y="2191927"/>
            <a:ext cx="914400" cy="1462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Process 137">
            <a:extLst>
              <a:ext uri="{FF2B5EF4-FFF2-40B4-BE49-F238E27FC236}">
                <a16:creationId xmlns:a16="http://schemas.microsoft.com/office/drawing/2014/main" id="{1023CD5D-ED24-40AE-AB58-B0CEB8D8DC1E}"/>
              </a:ext>
            </a:extLst>
          </p:cNvPr>
          <p:cNvSpPr/>
          <p:nvPr/>
        </p:nvSpPr>
        <p:spPr>
          <a:xfrm>
            <a:off x="3911996" y="2852055"/>
            <a:ext cx="914400" cy="1582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Process 138">
            <a:extLst>
              <a:ext uri="{FF2B5EF4-FFF2-40B4-BE49-F238E27FC236}">
                <a16:creationId xmlns:a16="http://schemas.microsoft.com/office/drawing/2014/main" id="{471DC852-BD29-4A26-A5AB-08F8F16CD969}"/>
              </a:ext>
            </a:extLst>
          </p:cNvPr>
          <p:cNvSpPr/>
          <p:nvPr/>
        </p:nvSpPr>
        <p:spPr>
          <a:xfrm>
            <a:off x="3911996" y="3524204"/>
            <a:ext cx="914400" cy="16910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37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C72327F-9AE0-4236-A424-60299CB07044}"/>
              </a:ext>
            </a:extLst>
          </p:cNvPr>
          <p:cNvPicPr>
            <a:picLocks noGrp="1" noChangeAspect="1"/>
          </p:cNvPicPr>
          <p:nvPr>
            <p:ph idx="1"/>
          </p:nvPr>
        </p:nvPicPr>
        <p:blipFill rotWithShape="1">
          <a:blip r:embed="rId2"/>
          <a:srcRect t="22815" b="913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817"/>
          <a:stretch/>
        </p:blipFill>
        <p:spPr>
          <a:xfrm>
            <a:off x="0" y="3553566"/>
            <a:ext cx="12192000" cy="3304434"/>
          </a:xfrm>
          <a:prstGeom prst="rect">
            <a:avLst/>
          </a:prstGeom>
        </p:spPr>
      </p:pic>
      <p:sp>
        <p:nvSpPr>
          <p:cNvPr id="11" name="Oval 10">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7733B-87CD-41AB-A959-EA71A60D9EDB}"/>
              </a:ext>
            </a:extLst>
          </p:cNvPr>
          <p:cNvSpPr>
            <a:spLocks noGrp="1"/>
          </p:cNvSpPr>
          <p:nvPr>
            <p:ph type="title"/>
          </p:nvPr>
        </p:nvSpPr>
        <p:spPr>
          <a:xfrm>
            <a:off x="1082780" y="4681272"/>
            <a:ext cx="10592174" cy="1000655"/>
          </a:xfrm>
        </p:spPr>
        <p:txBody>
          <a:bodyPr vert="horz" lIns="91440" tIns="45720" rIns="91440" bIns="45720" rtlCol="0" anchor="t">
            <a:normAutofit fontScale="90000"/>
          </a:bodyPr>
          <a:lstStyle/>
          <a:p>
            <a:r>
              <a:rPr lang="en-US" sz="2800" dirty="0">
                <a:solidFill>
                  <a:srgbClr val="000000"/>
                </a:solidFill>
                <a:latin typeface="Times New Roman" panose="02020603050405020304" pitchFamily="18" charset="0"/>
                <a:cs typeface="Times New Roman" panose="02020603050405020304" pitchFamily="18" charset="0"/>
              </a:rPr>
              <a:t>To view your child’s specific assignment grades click on the grade for the subject you would like to view and all assignments and grades earned will populate. </a:t>
            </a:r>
          </a:p>
        </p:txBody>
      </p:sp>
    </p:spTree>
    <p:extLst>
      <p:ext uri="{BB962C8B-B14F-4D97-AF65-F5344CB8AC3E}">
        <p14:creationId xmlns:p14="http://schemas.microsoft.com/office/powerpoint/2010/main" val="277359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3B0-3012-48B2-A400-E57A2432BF91}"/>
              </a:ext>
            </a:extLst>
          </p:cNvPr>
          <p:cNvSpPr>
            <a:spLocks noGrp="1"/>
          </p:cNvSpPr>
          <p:nvPr>
            <p:ph type="title"/>
          </p:nvPr>
        </p:nvSpPr>
        <p:spPr>
          <a:xfrm>
            <a:off x="6413111" y="640081"/>
            <a:ext cx="5138808" cy="4727049"/>
          </a:xfrm>
          <a:noFill/>
        </p:spPr>
        <p:txBody>
          <a:bodyPr vert="horz" lIns="91440" tIns="45720" rIns="91440" bIns="45720" rtlCol="0" anchor="b">
            <a:normAutofit/>
          </a:bodyPr>
          <a:lstStyle/>
          <a:p>
            <a:pPr algn="ctr"/>
            <a:br>
              <a:rPr lang="en-US" sz="3300" dirty="0"/>
            </a:br>
            <a:r>
              <a:rPr lang="en-US" sz="4000" dirty="0"/>
              <a:t>If you have any questions, please feel free to contact your child’s teacher or our Main Office at </a:t>
            </a:r>
            <a:br>
              <a:rPr lang="en-US" sz="4000" dirty="0"/>
            </a:br>
            <a:r>
              <a:rPr lang="en-US" sz="4000" dirty="0">
                <a:hlinkClick r:id="rId2"/>
              </a:rPr>
              <a:t>(786) 477-4372</a:t>
            </a:r>
            <a:r>
              <a:rPr lang="en-US" sz="4000" dirty="0"/>
              <a:t>. </a:t>
            </a:r>
            <a:br>
              <a:rPr lang="en-US" sz="4000" dirty="0"/>
            </a:br>
            <a:r>
              <a:rPr lang="en-US" sz="4000" dirty="0"/>
              <a:t>We are here to help!</a:t>
            </a:r>
          </a:p>
        </p:txBody>
      </p:sp>
      <p:sp>
        <p:nvSpPr>
          <p:cNvPr id="12" name="Rectangle 11">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E7361F3B-557F-4DB2-834D-18F2443EFF1E}"/>
              </a:ext>
            </a:extLst>
          </p:cNvPr>
          <p:cNvPicPr>
            <a:picLocks noGrp="1" noChangeAspect="1"/>
          </p:cNvPicPr>
          <p:nvPr>
            <p:ph idx="1"/>
          </p:nvPr>
        </p:nvPicPr>
        <p:blipFill rotWithShape="1">
          <a:blip r:embed="rId3"/>
          <a:srcRect l="2977" r="520" b="-1"/>
          <a:stretch/>
        </p:blipFill>
        <p:spPr>
          <a:xfrm>
            <a:off x="1790780" y="1848127"/>
            <a:ext cx="2634592" cy="3161745"/>
          </a:xfrm>
          <a:prstGeom prst="rect">
            <a:avLst/>
          </a:prstGeom>
          <a:effectLst/>
        </p:spPr>
      </p:pic>
    </p:spTree>
    <p:extLst>
      <p:ext uri="{BB962C8B-B14F-4D97-AF65-F5344CB8AC3E}">
        <p14:creationId xmlns:p14="http://schemas.microsoft.com/office/powerpoint/2010/main" val="2143912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263</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How to Access  Your Child’s  Gradebook</vt:lpstr>
      <vt:lpstr>Website </vt:lpstr>
      <vt:lpstr>Once accessing the portal, click the red “Students” box shown above.</vt:lpstr>
      <vt:lpstr>Logging In </vt:lpstr>
      <vt:lpstr>Enter your child’s username and password The username will be your child’s ID number. *If you don’t know your username/ID number, please reach out to your child’s teacher or call the Main Office.  - The password will be your child's birthday and their first and last initial. If your child’s birthday is November 15, 20011 and his name is Harold Martinez, his password would be 11/15/11HM.  (If the website asks you for a pin-your child’s teacher or Main Office can provide this for you.) </vt:lpstr>
      <vt:lpstr>To access your child's grades, scroll to the bottom and click the green “Electronic Gradebook” button. </vt:lpstr>
      <vt:lpstr>Once you open your gradebook you can also see your child’s attendance and schedule which is located on the left-hand side.</vt:lpstr>
      <vt:lpstr>To view your child’s specific assignment grades click on the grade for the subject you would like to view and all assignments and grades earned will populate. </vt:lpstr>
      <vt:lpstr> If you have any questions, please feel free to contact your child’s teacher or our Main Office at  (786) 477-4372.  We are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Access  Your Child’s  Student Portal</dc:title>
  <dc:creator>Mary March</dc:creator>
  <cp:lastModifiedBy>Mitzie Ortiz</cp:lastModifiedBy>
  <cp:revision>2</cp:revision>
  <dcterms:created xsi:type="dcterms:W3CDTF">2020-04-20T19:33:51Z</dcterms:created>
  <dcterms:modified xsi:type="dcterms:W3CDTF">2020-04-27T17:22:30Z</dcterms:modified>
</cp:coreProperties>
</file>